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65" r:id="rId4"/>
    <p:sldId id="284" r:id="rId5"/>
    <p:sldId id="293" r:id="rId6"/>
    <p:sldId id="268" r:id="rId7"/>
    <p:sldId id="292" r:id="rId8"/>
    <p:sldId id="277" r:id="rId9"/>
    <p:sldId id="294" r:id="rId10"/>
    <p:sldId id="286" r:id="rId11"/>
    <p:sldId id="283" r:id="rId12"/>
    <p:sldId id="272" r:id="rId13"/>
    <p:sldId id="274" r:id="rId14"/>
    <p:sldId id="295" r:id="rId15"/>
    <p:sldId id="289" r:id="rId16"/>
    <p:sldId id="275" r:id="rId17"/>
    <p:sldId id="290" r:id="rId18"/>
    <p:sldId id="296" r:id="rId19"/>
    <p:sldId id="288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119"/>
    <a:srgbClr val="6AE870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08" autoAdjust="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Overall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303395669291342E-2"/>
          <c:y val="0.1788367877191937"/>
          <c:w val="0.94569660433070868"/>
          <c:h val="0.76482334123872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Rating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</c:v>
                </c:pt>
                <c:pt idx="12">
                  <c:v>2019</c:v>
                </c:pt>
                <c:pt idx="13">
                  <c:v>2020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3.968</c:v>
                </c:pt>
                <c:pt idx="1">
                  <c:v>3.8220000000000001</c:v>
                </c:pt>
                <c:pt idx="2">
                  <c:v>5.1719999999999997</c:v>
                </c:pt>
                <c:pt idx="3">
                  <c:v>5.9989999999999997</c:v>
                </c:pt>
                <c:pt idx="4">
                  <c:v>6.2469999999999999</c:v>
                </c:pt>
                <c:pt idx="5">
                  <c:v>6.08</c:v>
                </c:pt>
                <c:pt idx="6">
                  <c:v>6.0259999999999998</c:v>
                </c:pt>
                <c:pt idx="7">
                  <c:v>5.6239999999999997</c:v>
                </c:pt>
                <c:pt idx="8">
                  <c:v>5.3689999999999998</c:v>
                </c:pt>
                <c:pt idx="9">
                  <c:v>5.4219999999999997</c:v>
                </c:pt>
                <c:pt idx="10">
                  <c:v>4.7590000000000003</c:v>
                </c:pt>
                <c:pt idx="11">
                  <c:v>3.9119999999999999</c:v>
                </c:pt>
                <c:pt idx="12">
                  <c:v>3.8620000000000001</c:v>
                </c:pt>
                <c:pt idx="13">
                  <c:v>3.4620000000000002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A8-4967-BB1C-A8EA7A9E81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4676144"/>
        <c:axId val="1545883408"/>
      </c:lineChart>
      <c:catAx>
        <c:axId val="135467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883408"/>
        <c:crosses val="autoZero"/>
        <c:auto val="1"/>
        <c:lblAlgn val="ctr"/>
        <c:lblOffset val="100"/>
        <c:noMultiLvlLbl val="0"/>
      </c:catAx>
      <c:valAx>
        <c:axId val="1545883408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67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5358400604775344"/>
          <c:y val="2.9409727000740894E-2"/>
          <c:w val="0.19641178271090276"/>
          <c:h val="6.2029283181352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SIA Mean Overall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303395669291342E-2"/>
          <c:y val="0.1788367877191937"/>
          <c:w val="0.94569660433070868"/>
          <c:h val="0.76482334123872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Rating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7.9080000000000004</c:v>
                </c:pt>
                <c:pt idx="1">
                  <c:v>7.6970000000000001</c:v>
                </c:pt>
                <c:pt idx="2">
                  <c:v>7.7110000000000003</c:v>
                </c:pt>
                <c:pt idx="3">
                  <c:v>7.4379999999999997</c:v>
                </c:pt>
                <c:pt idx="4">
                  <c:v>7.0179999999999998</c:v>
                </c:pt>
                <c:pt idx="5">
                  <c:v>7.1619999999999999</c:v>
                </c:pt>
                <c:pt idx="6">
                  <c:v>7.1580000000000004</c:v>
                </c:pt>
                <c:pt idx="7">
                  <c:v>5.8470000000000004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A8-4967-BB1C-A8EA7A9E81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4676144"/>
        <c:axId val="1545883408"/>
      </c:lineChart>
      <c:catAx>
        <c:axId val="135467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883408"/>
        <c:crosses val="autoZero"/>
        <c:auto val="1"/>
        <c:lblAlgn val="ctr"/>
        <c:lblOffset val="100"/>
        <c:noMultiLvlLbl val="0"/>
      </c:catAx>
      <c:valAx>
        <c:axId val="1545883408"/>
        <c:scaling>
          <c:orientation val="minMax"/>
          <c:min val="5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67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96773709802332"/>
          <c:y val="4.7366483737116855E-2"/>
          <c:w val="0.16380034059698281"/>
          <c:h val="6.2029283181352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 Mean Overall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303395669291342E-2"/>
          <c:y val="0.1788367877191937"/>
          <c:w val="0.94569660433070868"/>
          <c:h val="0.764823341238721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Rating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8.3330000000000002</c:v>
                </c:pt>
                <c:pt idx="1">
                  <c:v>7.4580000000000002</c:v>
                </c:pt>
                <c:pt idx="2">
                  <c:v>8.1419999999999995</c:v>
                </c:pt>
                <c:pt idx="3">
                  <c:v>7.0979999999999999</c:v>
                </c:pt>
                <c:pt idx="4">
                  <c:v>7.0739999999999998</c:v>
                </c:pt>
                <c:pt idx="5">
                  <c:v>7.62</c:v>
                </c:pt>
                <c:pt idx="6">
                  <c:v>7.94</c:v>
                </c:pt>
                <c:pt idx="7">
                  <c:v>8.1370000000000005</c:v>
                </c:pt>
                <c:pt idx="8">
                  <c:v>8.5</c:v>
                </c:pt>
                <c:pt idx="9">
                  <c:v>8.1999999999999993</c:v>
                </c:pt>
                <c:pt idx="10">
                  <c:v>7.72</c:v>
                </c:pt>
                <c:pt idx="11">
                  <c:v>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A8-4967-BB1C-A8EA7A9E81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4676144"/>
        <c:axId val="1545883408"/>
      </c:lineChart>
      <c:catAx>
        <c:axId val="135467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883408"/>
        <c:crosses val="autoZero"/>
        <c:auto val="1"/>
        <c:lblAlgn val="ctr"/>
        <c:lblOffset val="100"/>
        <c:noMultiLvlLbl val="0"/>
      </c:catAx>
      <c:valAx>
        <c:axId val="1545883408"/>
        <c:scaling>
          <c:orientation val="minMax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67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7750759992026317"/>
          <c:y val="4.7366452090852842E-2"/>
          <c:w val="0.12249251391935097"/>
          <c:h val="6.20292831813528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1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19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Why are SIA processing refunds of tax only on non refundable tickets when it was SIA who cancelled the flights and we have requested an extension to the ticket validity?</a:t>
            </a:r>
          </a:p>
          <a:p>
            <a:pPr algn="l"/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Is SIA trying to avoid any financial liability on deferred tickets? If so quite immoral practice!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7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16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2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2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9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24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9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9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7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Segregate into Relatable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6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6/29/2020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127.0.0.1:5000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418" y="1873584"/>
            <a:ext cx="5598623" cy="2560320"/>
          </a:xfrm>
        </p:spPr>
        <p:txBody>
          <a:bodyPr/>
          <a:lstStyle/>
          <a:p>
            <a:r>
              <a:rPr lang="en-US" dirty="0"/>
              <a:t>Airline Topic Labelling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7418" y="4545367"/>
            <a:ext cx="5120640" cy="1600200"/>
          </a:xfrm>
        </p:spPr>
        <p:txBody>
          <a:bodyPr/>
          <a:lstStyle/>
          <a:p>
            <a:r>
              <a:rPr lang="en-US" dirty="0"/>
              <a:t>By: Gabriel</a:t>
            </a:r>
          </a:p>
        </p:txBody>
      </p:sp>
      <p:pic>
        <p:nvPicPr>
          <p:cNvPr id="8" name="Picture Placeholder 7" descr="A picture containing outdoor, nature, airplane, plane&#10;&#10;Description automatically generated">
            <a:extLst>
              <a:ext uri="{FF2B5EF4-FFF2-40B4-BE49-F238E27FC236}">
                <a16:creationId xmlns:a16="http://schemas.microsoft.com/office/drawing/2014/main" id="{ED7BC813-19A2-4840-95E3-A4FF66FBF6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8040" b="8040"/>
          <a:stretch>
            <a:fillRect/>
          </a:stretch>
        </p:blipFill>
        <p:spPr>
          <a:xfrm>
            <a:off x="6743703" y="0"/>
            <a:ext cx="5448297" cy="6858000"/>
          </a:xfr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2AEA-2CF5-4F14-85B2-7638BA9A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Process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2AACF984-742C-4EDB-8C18-A468447EF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064" y="3350173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41636E-3701-41D6-BC5A-98D1D1A4742E}"/>
              </a:ext>
            </a:extLst>
          </p:cNvPr>
          <p:cNvCxnSpPr>
            <a:cxnSpLocks/>
          </p:cNvCxnSpPr>
          <p:nvPr/>
        </p:nvCxnSpPr>
        <p:spPr>
          <a:xfrm>
            <a:off x="1739464" y="3809999"/>
            <a:ext cx="4151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D04B27-3868-4B53-A690-E6A0BC5459F0}"/>
              </a:ext>
            </a:extLst>
          </p:cNvPr>
          <p:cNvSpPr/>
          <p:nvPr/>
        </p:nvSpPr>
        <p:spPr>
          <a:xfrm>
            <a:off x="2313780" y="3316017"/>
            <a:ext cx="2238703" cy="9143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Bag of Words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80E798-262A-4FCB-B789-F56B99712000}"/>
              </a:ext>
            </a:extLst>
          </p:cNvPr>
          <p:cNvCxnSpPr>
            <a:cxnSpLocks/>
          </p:cNvCxnSpPr>
          <p:nvPr/>
        </p:nvCxnSpPr>
        <p:spPr>
          <a:xfrm>
            <a:off x="4804732" y="3807373"/>
            <a:ext cx="387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0B47DE-3A8B-4145-865D-8B38BE51B1FF}"/>
              </a:ext>
            </a:extLst>
          </p:cNvPr>
          <p:cNvSpPr/>
          <p:nvPr/>
        </p:nvSpPr>
        <p:spPr>
          <a:xfrm>
            <a:off x="5444361" y="3316017"/>
            <a:ext cx="2238703" cy="9143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Topic Modelling</a:t>
            </a:r>
          </a:p>
          <a:p>
            <a:pPr algn="ctr"/>
            <a:r>
              <a:rPr lang="en-SG" dirty="0"/>
              <a:t>(LDA)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ED1299-978C-492B-8C76-2AFBC7A49A28}"/>
              </a:ext>
            </a:extLst>
          </p:cNvPr>
          <p:cNvCxnSpPr>
            <a:cxnSpLocks/>
          </p:cNvCxnSpPr>
          <p:nvPr/>
        </p:nvCxnSpPr>
        <p:spPr>
          <a:xfrm>
            <a:off x="7805435" y="3749567"/>
            <a:ext cx="387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4F83DE4-D489-4E26-A0B2-FFC68BE3F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81633"/>
              </p:ext>
            </p:extLst>
          </p:nvPr>
        </p:nvGraphicFramePr>
        <p:xfrm>
          <a:off x="8315186" y="3089387"/>
          <a:ext cx="2960416" cy="1320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40104">
                  <a:extLst>
                    <a:ext uri="{9D8B030D-6E8A-4147-A177-3AD203B41FA5}">
                      <a16:colId xmlns:a16="http://schemas.microsoft.com/office/drawing/2014/main" val="2737208723"/>
                    </a:ext>
                  </a:extLst>
                </a:gridCol>
                <a:gridCol w="740104">
                  <a:extLst>
                    <a:ext uri="{9D8B030D-6E8A-4147-A177-3AD203B41FA5}">
                      <a16:colId xmlns:a16="http://schemas.microsoft.com/office/drawing/2014/main" val="2868428093"/>
                    </a:ext>
                  </a:extLst>
                </a:gridCol>
                <a:gridCol w="740104">
                  <a:extLst>
                    <a:ext uri="{9D8B030D-6E8A-4147-A177-3AD203B41FA5}">
                      <a16:colId xmlns:a16="http://schemas.microsoft.com/office/drawing/2014/main" val="3060874519"/>
                    </a:ext>
                  </a:extLst>
                </a:gridCol>
                <a:gridCol w="740104">
                  <a:extLst>
                    <a:ext uri="{9D8B030D-6E8A-4147-A177-3AD203B41FA5}">
                      <a16:colId xmlns:a16="http://schemas.microsoft.com/office/drawing/2014/main" val="3953521419"/>
                    </a:ext>
                  </a:extLst>
                </a:gridCol>
              </a:tblGrid>
              <a:tr h="440120"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Doc-1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Doc-2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Doc-3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168385"/>
                  </a:ext>
                </a:extLst>
              </a:tr>
              <a:tr h="440120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Topic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99533"/>
                  </a:ext>
                </a:extLst>
              </a:tr>
              <a:tr h="440120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Topic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924453"/>
                  </a:ext>
                </a:extLst>
              </a:tr>
            </a:tbl>
          </a:graphicData>
        </a:graphic>
      </p:graphicFrame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0681A0F3-FB59-4E9B-B4B0-7066C0782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5352" y="3616873"/>
            <a:ext cx="312683" cy="312683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B8F9A3BA-F33B-43B4-AE9B-241901623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6841" y="4042541"/>
            <a:ext cx="312683" cy="312683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BFE50F9E-B9A0-4594-8D9A-C52445FD0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0258" y="3593225"/>
            <a:ext cx="312683" cy="3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9C14-CACF-4BBB-BA50-FC25168B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Scoring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AFD7F-E60B-48E0-B8D9-5FFD50CAB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1334" y="2875392"/>
            <a:ext cx="5528441" cy="22112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Unsupervised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Topic Coherence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Semantic similarity between high scoring words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C_V typically 0 &lt; x &lt; 1 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2B79C448-8578-4E9E-9828-A8F35D3846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452757"/>
              </p:ext>
            </p:extLst>
          </p:nvPr>
        </p:nvGraphicFramePr>
        <p:xfrm>
          <a:off x="6958856" y="4170523"/>
          <a:ext cx="4476374" cy="19128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38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760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Class</a:t>
                      </a:r>
                    </a:p>
                  </a:txBody>
                  <a:tcPr marL="85264" marR="85264" marT="42632" marB="42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C_V</a:t>
                      </a:r>
                    </a:p>
                  </a:txBody>
                  <a:tcPr marL="85264" marR="85264" marT="42632" marB="4263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60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TF-IDF</a:t>
                      </a:r>
                    </a:p>
                  </a:txBody>
                  <a:tcPr marL="85264" marR="85264" marT="42632" marB="42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0.537</a:t>
                      </a:r>
                    </a:p>
                  </a:txBody>
                  <a:tcPr marL="85264" marR="85264" marT="42632" marB="4263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60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 Vectorizer</a:t>
                      </a:r>
                    </a:p>
                  </a:txBody>
                  <a:tcPr marL="85264" marR="85264" marT="42632" marB="42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300" dirty="0"/>
                        <a:t>0.485</a:t>
                      </a:r>
                      <a:endParaRPr lang="en-US" sz="1300" dirty="0"/>
                    </a:p>
                  </a:txBody>
                  <a:tcPr marL="85264" marR="85264" marT="42632" marB="4263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C971CA29-A68F-4D2E-9FFA-39981A152E61}"/>
              </a:ext>
            </a:extLst>
          </p:cNvPr>
          <p:cNvGrpSpPr/>
          <p:nvPr/>
        </p:nvGrpSpPr>
        <p:grpSpPr>
          <a:xfrm>
            <a:off x="6958856" y="2054937"/>
            <a:ext cx="4516309" cy="1640910"/>
            <a:chOff x="7015655" y="4149920"/>
            <a:chExt cx="4516309" cy="1640910"/>
          </a:xfrm>
        </p:grpSpPr>
        <p:pic>
          <p:nvPicPr>
            <p:cNvPr id="5" name="Graphic 4" descr="Male profile">
              <a:extLst>
                <a:ext uri="{FF2B5EF4-FFF2-40B4-BE49-F238E27FC236}">
                  <a16:creationId xmlns:a16="http://schemas.microsoft.com/office/drawing/2014/main" id="{6C8BAA82-873A-4370-823C-ECF19596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15655" y="4149920"/>
              <a:ext cx="464121" cy="464121"/>
            </a:xfrm>
            <a:prstGeom prst="rect">
              <a:avLst/>
            </a:prstGeom>
          </p:spPr>
        </p:pic>
        <p:pic>
          <p:nvPicPr>
            <p:cNvPr id="8" name="Graphic 7" descr="Male profile">
              <a:extLst>
                <a:ext uri="{FF2B5EF4-FFF2-40B4-BE49-F238E27FC236}">
                  <a16:creationId xmlns:a16="http://schemas.microsoft.com/office/drawing/2014/main" id="{7416D810-3703-451F-91AD-5B6CA73D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15655" y="4713232"/>
              <a:ext cx="464121" cy="464121"/>
            </a:xfrm>
            <a:prstGeom prst="rect">
              <a:avLst/>
            </a:prstGeom>
          </p:spPr>
        </p:pic>
        <p:pic>
          <p:nvPicPr>
            <p:cNvPr id="9" name="Graphic 8" descr="Male profile">
              <a:extLst>
                <a:ext uri="{FF2B5EF4-FFF2-40B4-BE49-F238E27FC236}">
                  <a16:creationId xmlns:a16="http://schemas.microsoft.com/office/drawing/2014/main" id="{AB0920FE-8A69-419C-BBD5-58362800A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15655" y="5326709"/>
              <a:ext cx="464121" cy="464121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A6B63CD-C01A-4E19-9094-A564B3D0603C}"/>
                </a:ext>
              </a:extLst>
            </p:cNvPr>
            <p:cNvSpPr/>
            <p:nvPr/>
          </p:nvSpPr>
          <p:spPr>
            <a:xfrm>
              <a:off x="7629516" y="4149920"/>
              <a:ext cx="1556525" cy="39949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dirty="0">
                  <a:solidFill>
                    <a:schemeClr val="tx2"/>
                  </a:solidFill>
                </a:rPr>
                <a:t>Food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3258307-6604-49D2-B7F2-A8113FE7DCA3}"/>
                </a:ext>
              </a:extLst>
            </p:cNvPr>
            <p:cNvSpPr/>
            <p:nvPr/>
          </p:nvSpPr>
          <p:spPr>
            <a:xfrm>
              <a:off x="7629516" y="4757596"/>
              <a:ext cx="1556525" cy="39949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dirty="0">
                  <a:solidFill>
                    <a:schemeClr val="tx2"/>
                  </a:solidFill>
                </a:rPr>
                <a:t>Luggage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B83F82C-9CB6-47D3-9B39-641343673A0B}"/>
                </a:ext>
              </a:extLst>
            </p:cNvPr>
            <p:cNvSpPr/>
            <p:nvPr/>
          </p:nvSpPr>
          <p:spPr>
            <a:xfrm>
              <a:off x="7629515" y="5365272"/>
              <a:ext cx="1556525" cy="39949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200" dirty="0">
                  <a:solidFill>
                    <a:schemeClr val="tx2"/>
                  </a:solidFill>
                </a:rPr>
                <a:t>Baggage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449AE057-F4E2-4023-B5CA-C5587D9A5288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9186041" y="4349666"/>
              <a:ext cx="472966" cy="26437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993E833-C042-4BF4-B4AF-8857CF19B27D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9186041" y="4614041"/>
              <a:ext cx="472966" cy="3433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55F36A-95BE-4217-8454-A45BDA9D9452}"/>
                </a:ext>
              </a:extLst>
            </p:cNvPr>
            <p:cNvSpPr txBox="1"/>
            <p:nvPr/>
          </p:nvSpPr>
          <p:spPr>
            <a:xfrm>
              <a:off x="9736857" y="4474684"/>
              <a:ext cx="1795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Semantically Different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4F3B57-791F-49B6-89C6-2595C291FBCB}"/>
                </a:ext>
              </a:extLst>
            </p:cNvPr>
            <p:cNvSpPr txBox="1"/>
            <p:nvPr/>
          </p:nvSpPr>
          <p:spPr>
            <a:xfrm>
              <a:off x="9736857" y="5157088"/>
              <a:ext cx="1645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Semantically Similar</a:t>
              </a: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CB7870C9-B08D-428D-9E15-51F6AFE4E2A0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9186041" y="4957342"/>
              <a:ext cx="472966" cy="33824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EDC10D5-FC45-44BD-AB6A-9D5CFF356081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9186040" y="5295587"/>
              <a:ext cx="472967" cy="26943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314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9C14-CACF-4BBB-BA50-FC25168B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>
            <a:normAutofit/>
          </a:bodyPr>
          <a:lstStyle/>
          <a:p>
            <a:r>
              <a:rPr lang="en-SG" dirty="0"/>
              <a:t>Word Labels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E5C7AC-487A-4DEA-8CB2-712058EB3BC9}"/>
              </a:ext>
            </a:extLst>
          </p:cNvPr>
          <p:cNvGrpSpPr/>
          <p:nvPr/>
        </p:nvGrpSpPr>
        <p:grpSpPr>
          <a:xfrm>
            <a:off x="4246179" y="2259724"/>
            <a:ext cx="3121572" cy="3773213"/>
            <a:chOff x="4246179" y="2259724"/>
            <a:chExt cx="3121572" cy="377321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5FA3078-2863-4FB5-8E13-FB34E9A7548D}"/>
                </a:ext>
              </a:extLst>
            </p:cNvPr>
            <p:cNvSpPr/>
            <p:nvPr/>
          </p:nvSpPr>
          <p:spPr>
            <a:xfrm>
              <a:off x="4246179" y="2259724"/>
              <a:ext cx="3121572" cy="377321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5D33AC-6076-49EE-A4DC-D536F4975D2F}"/>
                </a:ext>
              </a:extLst>
            </p:cNvPr>
            <p:cNvSpPr txBox="1"/>
            <p:nvPr/>
          </p:nvSpPr>
          <p:spPr>
            <a:xfrm>
              <a:off x="4430110" y="3067526"/>
              <a:ext cx="275371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0" i="0" dirty="0">
                  <a:solidFill>
                    <a:srgbClr val="050505"/>
                  </a:solidFill>
                  <a:effectLst/>
                  <a:latin typeface="Segoe UI Historic" panose="020B0502040204020203" pitchFamily="34" charset="0"/>
                </a:rPr>
                <a:t>meal was really poor, and they did not offer a choice. cabin staff service also very poor.</a:t>
              </a:r>
              <a:endParaRPr lang="en-SG" dirty="0"/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EE48D2C-39D9-4E25-BEA3-26360CB619ED}"/>
              </a:ext>
            </a:extLst>
          </p:cNvPr>
          <p:cNvCxnSpPr>
            <a:stCxn id="8" idx="3"/>
          </p:cNvCxnSpPr>
          <p:nvPr/>
        </p:nvCxnSpPr>
        <p:spPr>
          <a:xfrm flipV="1">
            <a:off x="7367751" y="2759848"/>
            <a:ext cx="1660635" cy="13864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3EA349D-2936-4E03-9AEE-77B3866B2DF7}"/>
              </a:ext>
            </a:extLst>
          </p:cNvPr>
          <p:cNvSpPr/>
          <p:nvPr/>
        </p:nvSpPr>
        <p:spPr>
          <a:xfrm>
            <a:off x="9028386" y="2096793"/>
            <a:ext cx="2343807" cy="1295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2"/>
                </a:solidFill>
              </a:rPr>
              <a:t>In-Flight Experience</a:t>
            </a:r>
          </a:p>
          <a:p>
            <a:pPr marL="171450" indent="-171450">
              <a:buFontTx/>
              <a:buChar char="-"/>
            </a:pPr>
            <a:r>
              <a:rPr lang="en-SG" sz="1200" dirty="0">
                <a:solidFill>
                  <a:schemeClr val="tx1"/>
                </a:solidFill>
              </a:rPr>
              <a:t>Meals</a:t>
            </a:r>
          </a:p>
          <a:p>
            <a:pPr marL="171450" indent="-171450">
              <a:buFontTx/>
              <a:buChar char="-"/>
            </a:pPr>
            <a:r>
              <a:rPr lang="en-SG" sz="1200" dirty="0">
                <a:solidFill>
                  <a:schemeClr val="tx1"/>
                </a:solidFill>
              </a:rPr>
              <a:t>Seats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62F2A-35F4-4D64-92B7-54F7A86E3103}"/>
              </a:ext>
            </a:extLst>
          </p:cNvPr>
          <p:cNvSpPr/>
          <p:nvPr/>
        </p:nvSpPr>
        <p:spPr>
          <a:xfrm>
            <a:off x="9028386" y="4805833"/>
            <a:ext cx="2343807" cy="1295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2"/>
                </a:solidFill>
              </a:rPr>
              <a:t>Flight Operation</a:t>
            </a:r>
          </a:p>
          <a:p>
            <a:pPr marL="171450" indent="-171450">
              <a:buFontTx/>
              <a:buChar char="-"/>
            </a:pPr>
            <a:r>
              <a:rPr lang="en-SG" sz="1200" dirty="0">
                <a:solidFill>
                  <a:schemeClr val="tx1"/>
                </a:solidFill>
              </a:rPr>
              <a:t>Delays</a:t>
            </a:r>
          </a:p>
          <a:p>
            <a:pPr marL="171450" indent="-171450">
              <a:buFontTx/>
              <a:buChar char="-"/>
            </a:pPr>
            <a:r>
              <a:rPr lang="en-SG" sz="1200" dirty="0">
                <a:solidFill>
                  <a:schemeClr val="tx1"/>
                </a:solidFill>
              </a:rPr>
              <a:t>Cancellation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F6096C-1C92-4FFA-A4FB-C71B11353480}"/>
              </a:ext>
            </a:extLst>
          </p:cNvPr>
          <p:cNvSpPr/>
          <p:nvPr/>
        </p:nvSpPr>
        <p:spPr>
          <a:xfrm>
            <a:off x="819807" y="3484157"/>
            <a:ext cx="2343807" cy="1295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2"/>
                </a:solidFill>
              </a:rPr>
              <a:t>Passenger Handling</a:t>
            </a:r>
          </a:p>
          <a:p>
            <a:pPr marL="171450" indent="-171450">
              <a:buFontTx/>
              <a:buChar char="-"/>
            </a:pPr>
            <a:r>
              <a:rPr lang="en-SG" sz="1200" dirty="0">
                <a:solidFill>
                  <a:schemeClr val="tx1"/>
                </a:solidFill>
              </a:rPr>
              <a:t>Check-in</a:t>
            </a:r>
          </a:p>
          <a:p>
            <a:pPr marL="171450" indent="-171450">
              <a:buFontTx/>
              <a:buChar char="-"/>
            </a:pPr>
            <a:r>
              <a:rPr lang="en-SG" sz="1200" dirty="0">
                <a:solidFill>
                  <a:schemeClr val="tx1"/>
                </a:solidFill>
              </a:rPr>
              <a:t>Boarding process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E084DC-E5E0-463D-B33B-F7475E3CD8FC}"/>
              </a:ext>
            </a:extLst>
          </p:cNvPr>
          <p:cNvCxnSpPr>
            <a:stCxn id="8" idx="1"/>
            <a:endCxn id="19" idx="3"/>
          </p:cNvCxnSpPr>
          <p:nvPr/>
        </p:nvCxnSpPr>
        <p:spPr>
          <a:xfrm flipH="1" flipV="1">
            <a:off x="3163614" y="4131857"/>
            <a:ext cx="1082565" cy="1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D6DBC8-6828-4B8A-AEE3-2CCBAE13EF62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7972768" y="4397914"/>
            <a:ext cx="1280923" cy="8303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Magnifying glass">
            <a:extLst>
              <a:ext uri="{FF2B5EF4-FFF2-40B4-BE49-F238E27FC236}">
                <a16:creationId xmlns:a16="http://schemas.microsoft.com/office/drawing/2014/main" id="{5E261E5F-8BD5-4089-99E6-5A121F3EF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233" y="2478065"/>
            <a:ext cx="383628" cy="3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9C14-CACF-4BBB-BA50-FC25168B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Word Labels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C1D306-80F5-4D87-AF3B-0B7EDF9B0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48009"/>
              </p:ext>
            </p:extLst>
          </p:nvPr>
        </p:nvGraphicFramePr>
        <p:xfrm>
          <a:off x="698938" y="1895365"/>
          <a:ext cx="10794124" cy="4301523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050376">
                  <a:extLst>
                    <a:ext uri="{9D8B030D-6E8A-4147-A177-3AD203B41FA5}">
                      <a16:colId xmlns:a16="http://schemas.microsoft.com/office/drawing/2014/main" val="3359230265"/>
                    </a:ext>
                  </a:extLst>
                </a:gridCol>
                <a:gridCol w="1743748">
                  <a:extLst>
                    <a:ext uri="{9D8B030D-6E8A-4147-A177-3AD203B41FA5}">
                      <a16:colId xmlns:a16="http://schemas.microsoft.com/office/drawing/2014/main" val="3250621224"/>
                    </a:ext>
                  </a:extLst>
                </a:gridCol>
              </a:tblGrid>
              <a:tr h="5535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kern="12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752272"/>
                  </a:ext>
                </a:extLst>
              </a:tr>
              <a:tr h="982022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great prices and a great service. every airline sometimes has problems with delays or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luggage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(just read the reviews on this site to find that out).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maxjet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do a fantastic job and given the price you pay it would be crazy to complain! the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food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is fine the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seats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comfortable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entertainment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fine (turn your dinner tray sideways and it all fits by the way!) and service fantastic. flying from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london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stansted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is much easier than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heathrow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or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gatwick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SG" sz="16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In-flight experience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849974"/>
                  </a:ext>
                </a:extLst>
              </a:tr>
              <a:tr h="121866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recently flew from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athens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milan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one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extra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cost 325 euro.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could have purchased two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tickets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providing for two adults with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bags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less expensive. the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FF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counter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agents were disinterested and responded to each other in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greek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which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do not understand. this practice is unreasonable and unacceptable.</a:t>
                      </a:r>
                      <a:endParaRPr lang="en-SG" sz="16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Passenger Handling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016944"/>
                  </a:ext>
                </a:extLst>
              </a:tr>
              <a:tr h="1218669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verona-timisoara-chisinau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the flight from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verona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departed almost 5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hours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resulting in 4.5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hours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late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arrival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at the final destination. the company didn't provide sufficient information as to the causes of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delay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voucher provided for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food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drinks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doesn't get you much in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verona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airport.</a:t>
                      </a:r>
                      <a:endParaRPr lang="en-SG" sz="16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Flights Operation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07589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36070EA-6919-48B4-AFDC-2AD54EDD5CE9}"/>
              </a:ext>
            </a:extLst>
          </p:cNvPr>
          <p:cNvSpPr/>
          <p:nvPr/>
        </p:nvSpPr>
        <p:spPr>
          <a:xfrm>
            <a:off x="10423633" y="2719394"/>
            <a:ext cx="378373" cy="17867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6749F6-9B75-4AA1-8794-EA8826EA5E71}"/>
              </a:ext>
            </a:extLst>
          </p:cNvPr>
          <p:cNvSpPr/>
          <p:nvPr/>
        </p:nvSpPr>
        <p:spPr>
          <a:xfrm>
            <a:off x="10423633" y="4047881"/>
            <a:ext cx="378373" cy="178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C82C1-C46A-4428-B365-6D0EA96268B1}"/>
              </a:ext>
            </a:extLst>
          </p:cNvPr>
          <p:cNvSpPr/>
          <p:nvPr/>
        </p:nvSpPr>
        <p:spPr>
          <a:xfrm>
            <a:off x="10423633" y="5229222"/>
            <a:ext cx="378373" cy="178676"/>
          </a:xfrm>
          <a:prstGeom prst="rect">
            <a:avLst/>
          </a:prstGeom>
          <a:solidFill>
            <a:srgbClr val="6AE870"/>
          </a:solidFill>
          <a:ln>
            <a:solidFill>
              <a:srgbClr val="6AE87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50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943" y="1845304"/>
            <a:ext cx="4204355" cy="2560320"/>
          </a:xfrm>
        </p:spPr>
        <p:txBody>
          <a:bodyPr>
            <a:normAutofit/>
          </a:bodyPr>
          <a:lstStyle/>
          <a:p>
            <a:r>
              <a:rPr lang="en-US" sz="3600" dirty="0"/>
              <a:t>Text Classification</a:t>
            </a:r>
          </a:p>
        </p:txBody>
      </p:sp>
      <p:pic>
        <p:nvPicPr>
          <p:cNvPr id="7" name="Picture Placeholder 6" descr="A plane sitting on top of a runway&#10;&#10;Description automatically generated">
            <a:extLst>
              <a:ext uri="{FF2B5EF4-FFF2-40B4-BE49-F238E27FC236}">
                <a16:creationId xmlns:a16="http://schemas.microsoft.com/office/drawing/2014/main" id="{1D31C854-5009-4E69-8209-950441FB90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797" b="27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48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2AEA-2CF5-4F14-85B2-7638BA9A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Process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2AACF984-742C-4EDB-8C18-A468447EF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064" y="3350173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41636E-3701-41D6-BC5A-98D1D1A4742E}"/>
              </a:ext>
            </a:extLst>
          </p:cNvPr>
          <p:cNvCxnSpPr>
            <a:cxnSpLocks/>
          </p:cNvCxnSpPr>
          <p:nvPr/>
        </p:nvCxnSpPr>
        <p:spPr>
          <a:xfrm>
            <a:off x="1739464" y="3809999"/>
            <a:ext cx="4151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D04B27-3868-4B53-A690-E6A0BC5459F0}"/>
              </a:ext>
            </a:extLst>
          </p:cNvPr>
          <p:cNvSpPr/>
          <p:nvPr/>
        </p:nvSpPr>
        <p:spPr>
          <a:xfrm>
            <a:off x="2313780" y="3316017"/>
            <a:ext cx="2238703" cy="9143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Bag of Words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80E798-262A-4FCB-B789-F56B99712000}"/>
              </a:ext>
            </a:extLst>
          </p:cNvPr>
          <p:cNvCxnSpPr>
            <a:cxnSpLocks/>
          </p:cNvCxnSpPr>
          <p:nvPr/>
        </p:nvCxnSpPr>
        <p:spPr>
          <a:xfrm>
            <a:off x="4804732" y="3807373"/>
            <a:ext cx="387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0B47DE-3A8B-4145-865D-8B38BE51B1FF}"/>
              </a:ext>
            </a:extLst>
          </p:cNvPr>
          <p:cNvSpPr/>
          <p:nvPr/>
        </p:nvSpPr>
        <p:spPr>
          <a:xfrm>
            <a:off x="5444361" y="3316017"/>
            <a:ext cx="2238703" cy="9143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Text Classification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ED1299-978C-492B-8C76-2AFBC7A49A28}"/>
              </a:ext>
            </a:extLst>
          </p:cNvPr>
          <p:cNvCxnSpPr>
            <a:cxnSpLocks/>
          </p:cNvCxnSpPr>
          <p:nvPr/>
        </p:nvCxnSpPr>
        <p:spPr>
          <a:xfrm>
            <a:off x="7805435" y="3749567"/>
            <a:ext cx="3873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4B34B5-170F-4046-A349-A9A5F22E7154}"/>
              </a:ext>
            </a:extLst>
          </p:cNvPr>
          <p:cNvCxnSpPr/>
          <p:nvPr/>
        </p:nvCxnSpPr>
        <p:spPr>
          <a:xfrm>
            <a:off x="8660524" y="2827283"/>
            <a:ext cx="0" cy="198645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F09FDD-94C2-41EA-B52C-CB4379BCAB5B}"/>
              </a:ext>
            </a:extLst>
          </p:cNvPr>
          <p:cNvCxnSpPr>
            <a:cxnSpLocks/>
          </p:cNvCxnSpPr>
          <p:nvPr/>
        </p:nvCxnSpPr>
        <p:spPr>
          <a:xfrm>
            <a:off x="8492359" y="4645572"/>
            <a:ext cx="26170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2ED71FF-76B4-4383-ADA8-301A30B943DF}"/>
              </a:ext>
            </a:extLst>
          </p:cNvPr>
          <p:cNvSpPr/>
          <p:nvPr/>
        </p:nvSpPr>
        <p:spPr>
          <a:xfrm>
            <a:off x="8933793" y="3037490"/>
            <a:ext cx="194436" cy="147124"/>
          </a:xfrm>
          <a:prstGeom prst="triangl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A512398-81CB-4CC8-A39C-E5E0A6AC0296}"/>
              </a:ext>
            </a:extLst>
          </p:cNvPr>
          <p:cNvSpPr/>
          <p:nvPr/>
        </p:nvSpPr>
        <p:spPr>
          <a:xfrm>
            <a:off x="9207061" y="3203049"/>
            <a:ext cx="194436" cy="147124"/>
          </a:xfrm>
          <a:prstGeom prst="triangl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BE791ED-44F0-4A28-A1DF-30DF707E998E}"/>
              </a:ext>
            </a:extLst>
          </p:cNvPr>
          <p:cNvSpPr/>
          <p:nvPr/>
        </p:nvSpPr>
        <p:spPr>
          <a:xfrm>
            <a:off x="8920659" y="3355438"/>
            <a:ext cx="194436" cy="147124"/>
          </a:xfrm>
          <a:prstGeom prst="triangl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DA4D90-9AB7-4684-B639-8F10E765CC0B}"/>
              </a:ext>
            </a:extLst>
          </p:cNvPr>
          <p:cNvSpPr/>
          <p:nvPr/>
        </p:nvSpPr>
        <p:spPr>
          <a:xfrm>
            <a:off x="10310646" y="3323897"/>
            <a:ext cx="194410" cy="173436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F023F8-5743-4020-8F5E-FCE0EB44DDC8}"/>
              </a:ext>
            </a:extLst>
          </p:cNvPr>
          <p:cNvSpPr/>
          <p:nvPr/>
        </p:nvSpPr>
        <p:spPr>
          <a:xfrm>
            <a:off x="10192436" y="3632616"/>
            <a:ext cx="194410" cy="173436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8302655-A2EF-432A-AA30-A8BDBEF75BDC}"/>
              </a:ext>
            </a:extLst>
          </p:cNvPr>
          <p:cNvSpPr/>
          <p:nvPr/>
        </p:nvSpPr>
        <p:spPr>
          <a:xfrm>
            <a:off x="10505056" y="3587914"/>
            <a:ext cx="194410" cy="173436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D8919403-10AD-44A3-9E2D-4DDB5BA915A7}"/>
              </a:ext>
            </a:extLst>
          </p:cNvPr>
          <p:cNvSpPr/>
          <p:nvPr/>
        </p:nvSpPr>
        <p:spPr>
          <a:xfrm>
            <a:off x="9350290" y="3961106"/>
            <a:ext cx="189179" cy="197058"/>
          </a:xfrm>
          <a:prstGeom prst="star5">
            <a:avLst/>
          </a:prstGeom>
          <a:solidFill>
            <a:srgbClr val="6AE87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49A07A20-ED0F-49F4-9A08-305C6C1166E5}"/>
              </a:ext>
            </a:extLst>
          </p:cNvPr>
          <p:cNvSpPr/>
          <p:nvPr/>
        </p:nvSpPr>
        <p:spPr>
          <a:xfrm>
            <a:off x="9538134" y="4211351"/>
            <a:ext cx="189179" cy="197058"/>
          </a:xfrm>
          <a:prstGeom prst="star5">
            <a:avLst/>
          </a:prstGeom>
          <a:solidFill>
            <a:srgbClr val="6AE87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75F8A1DB-797D-493E-BAD3-D9CE83035952}"/>
              </a:ext>
            </a:extLst>
          </p:cNvPr>
          <p:cNvSpPr/>
          <p:nvPr/>
        </p:nvSpPr>
        <p:spPr>
          <a:xfrm>
            <a:off x="9632724" y="3909833"/>
            <a:ext cx="189179" cy="197058"/>
          </a:xfrm>
          <a:prstGeom prst="star5">
            <a:avLst/>
          </a:prstGeom>
          <a:solidFill>
            <a:srgbClr val="6AE87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459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DDA7-DA30-4B83-BF8E-C720B37A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Modelling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F85722C-4BB9-4DFB-A1D1-A5D161573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127358"/>
              </p:ext>
            </p:extLst>
          </p:nvPr>
        </p:nvGraphicFramePr>
        <p:xfrm>
          <a:off x="538581" y="2051967"/>
          <a:ext cx="11082285" cy="278676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216457">
                  <a:extLst>
                    <a:ext uri="{9D8B030D-6E8A-4147-A177-3AD203B41FA5}">
                      <a16:colId xmlns:a16="http://schemas.microsoft.com/office/drawing/2014/main" val="1010218024"/>
                    </a:ext>
                  </a:extLst>
                </a:gridCol>
                <a:gridCol w="2216457">
                  <a:extLst>
                    <a:ext uri="{9D8B030D-6E8A-4147-A177-3AD203B41FA5}">
                      <a16:colId xmlns:a16="http://schemas.microsoft.com/office/drawing/2014/main" val="2532994598"/>
                    </a:ext>
                  </a:extLst>
                </a:gridCol>
                <a:gridCol w="2216457">
                  <a:extLst>
                    <a:ext uri="{9D8B030D-6E8A-4147-A177-3AD203B41FA5}">
                      <a16:colId xmlns:a16="http://schemas.microsoft.com/office/drawing/2014/main" val="3080136582"/>
                    </a:ext>
                  </a:extLst>
                </a:gridCol>
                <a:gridCol w="2216457">
                  <a:extLst>
                    <a:ext uri="{9D8B030D-6E8A-4147-A177-3AD203B41FA5}">
                      <a16:colId xmlns:a16="http://schemas.microsoft.com/office/drawing/2014/main" val="223008818"/>
                    </a:ext>
                  </a:extLst>
                </a:gridCol>
                <a:gridCol w="2216457">
                  <a:extLst>
                    <a:ext uri="{9D8B030D-6E8A-4147-A177-3AD203B41FA5}">
                      <a16:colId xmlns:a16="http://schemas.microsoft.com/office/drawing/2014/main" val="1288464228"/>
                    </a:ext>
                  </a:extLst>
                </a:gridCol>
              </a:tblGrid>
              <a:tr h="556227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Vectors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ROC 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113740"/>
                  </a:ext>
                </a:extLst>
              </a:tr>
              <a:tr h="561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Latent Semantic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353032"/>
                  </a:ext>
                </a:extLst>
              </a:tr>
              <a:tr h="556227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TF-IDF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62794"/>
                  </a:ext>
                </a:extLst>
              </a:tr>
              <a:tr h="556227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Word2Vec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862804"/>
                  </a:ext>
                </a:extLst>
              </a:tr>
              <a:tr h="556227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Doc2Vec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0.923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48447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628C391-DCFA-4ABD-92B4-CA817D8333C0}"/>
              </a:ext>
            </a:extLst>
          </p:cNvPr>
          <p:cNvSpPr/>
          <p:nvPr/>
        </p:nvSpPr>
        <p:spPr>
          <a:xfrm>
            <a:off x="970961" y="3162670"/>
            <a:ext cx="10105534" cy="56091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34957F7-941B-402B-A736-CB0712BA1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22862"/>
              </p:ext>
            </p:extLst>
          </p:nvPr>
        </p:nvGraphicFramePr>
        <p:xfrm>
          <a:off x="2032000" y="5133865"/>
          <a:ext cx="8128000" cy="370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682998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Baseline score: 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34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0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984F-22A3-4802-96CC-3BA5121F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Prototype</a:t>
            </a:r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9757983F-CF97-476F-9EA2-1A20517D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48" y="1753800"/>
            <a:ext cx="9083318" cy="466263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7134D-88A4-438C-96A9-3F90189C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362" y="3039724"/>
            <a:ext cx="4104122" cy="1857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3DB134-D001-4B37-A5E3-3E848D743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849" y="1753800"/>
            <a:ext cx="9083318" cy="206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8FBB71-F464-4DAB-A241-80FF366352E7}"/>
              </a:ext>
            </a:extLst>
          </p:cNvPr>
          <p:cNvSpPr txBox="1"/>
          <p:nvPr/>
        </p:nvSpPr>
        <p:spPr>
          <a:xfrm>
            <a:off x="2677213" y="1725519"/>
            <a:ext cx="1282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hlinkClick r:id="rId6"/>
              </a:rPr>
              <a:t>click here</a:t>
            </a:r>
            <a:endParaRPr lang="en-SG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F884B-7EDB-4016-B38C-F679E06C98E9}"/>
              </a:ext>
            </a:extLst>
          </p:cNvPr>
          <p:cNvSpPr/>
          <p:nvPr/>
        </p:nvSpPr>
        <p:spPr>
          <a:xfrm>
            <a:off x="9785022" y="3308808"/>
            <a:ext cx="490194" cy="206975"/>
          </a:xfrm>
          <a:prstGeom prst="rect">
            <a:avLst/>
          </a:prstGeom>
          <a:solidFill>
            <a:srgbClr val="EFC119">
              <a:alpha val="2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56FBF-AA5B-4639-A259-9B94CD2FE18F}"/>
              </a:ext>
            </a:extLst>
          </p:cNvPr>
          <p:cNvSpPr/>
          <p:nvPr/>
        </p:nvSpPr>
        <p:spPr>
          <a:xfrm>
            <a:off x="10700993" y="3480062"/>
            <a:ext cx="630026" cy="186965"/>
          </a:xfrm>
          <a:prstGeom prst="rect">
            <a:avLst/>
          </a:prstGeom>
          <a:solidFill>
            <a:srgbClr val="EFC119">
              <a:alpha val="2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2824AB-4788-4497-86F3-7ED2E50DB5E0}"/>
              </a:ext>
            </a:extLst>
          </p:cNvPr>
          <p:cNvSpPr/>
          <p:nvPr/>
        </p:nvSpPr>
        <p:spPr>
          <a:xfrm>
            <a:off x="11331019" y="3667027"/>
            <a:ext cx="452487" cy="186965"/>
          </a:xfrm>
          <a:prstGeom prst="rect">
            <a:avLst/>
          </a:prstGeom>
          <a:solidFill>
            <a:srgbClr val="EFC119">
              <a:alpha val="2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D22824-F374-4DAE-9FF9-1F4C94AA26E7}"/>
              </a:ext>
            </a:extLst>
          </p:cNvPr>
          <p:cNvSpPr/>
          <p:nvPr/>
        </p:nvSpPr>
        <p:spPr>
          <a:xfrm>
            <a:off x="8268878" y="3647017"/>
            <a:ext cx="490194" cy="206975"/>
          </a:xfrm>
          <a:prstGeom prst="rect">
            <a:avLst/>
          </a:prstGeom>
          <a:solidFill>
            <a:srgbClr val="EFC119">
              <a:alpha val="20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0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4711" y="1826451"/>
            <a:ext cx="2498498" cy="2560320"/>
          </a:xfrm>
        </p:spPr>
        <p:txBody>
          <a:bodyPr>
            <a:normAutofit/>
          </a:bodyPr>
          <a:lstStyle/>
          <a:p>
            <a:r>
              <a:rPr lang="en-US" sz="3600" dirty="0"/>
              <a:t>Conclusion</a:t>
            </a:r>
          </a:p>
        </p:txBody>
      </p:sp>
      <p:pic>
        <p:nvPicPr>
          <p:cNvPr id="6" name="Picture Placeholder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A4A1C69A-C3A2-443F-BFE6-9828CAB0DF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797" b="27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726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D00B-0BC3-4B31-B8FB-B2FBF232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D2F3-8068-4F46-91E9-554395574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54" y="2294808"/>
            <a:ext cx="5444360" cy="3151251"/>
          </a:xfrm>
        </p:spPr>
        <p:txBody>
          <a:bodyPr>
            <a:normAutofit/>
          </a:bodyPr>
          <a:lstStyle/>
          <a:p>
            <a:r>
              <a:rPr lang="en-SG" sz="2000" b="1" dirty="0"/>
              <a:t>Limitation:</a:t>
            </a:r>
          </a:p>
          <a:p>
            <a:pPr lvl="1"/>
            <a:r>
              <a:rPr lang="en-SG" dirty="0"/>
              <a:t>Current model is quite general. </a:t>
            </a:r>
            <a:br>
              <a:rPr lang="en-SG" dirty="0"/>
            </a:br>
            <a:r>
              <a:rPr lang="en-SG" dirty="0"/>
              <a:t>(working on 1 source)</a:t>
            </a:r>
          </a:p>
          <a:p>
            <a:pPr lvl="1"/>
            <a:r>
              <a:rPr lang="en-SG" dirty="0"/>
              <a:t>Model cannot predict more than 1 topics</a:t>
            </a:r>
          </a:p>
          <a:p>
            <a:pPr marL="320040" lvl="1" indent="0">
              <a:buNone/>
            </a:pPr>
            <a:endParaRPr lang="en-SG" dirty="0"/>
          </a:p>
          <a:p>
            <a:r>
              <a:rPr lang="en-SG" sz="2000" b="1" dirty="0"/>
              <a:t>Future developments: </a:t>
            </a:r>
          </a:p>
          <a:p>
            <a:pPr lvl="1"/>
            <a:r>
              <a:rPr lang="en-SG" dirty="0"/>
              <a:t>More in-depth segregation of topics to enhance efficiency.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3FA517-F42C-481E-83FF-62B669459EDC}"/>
              </a:ext>
            </a:extLst>
          </p:cNvPr>
          <p:cNvGrpSpPr/>
          <p:nvPr/>
        </p:nvGrpSpPr>
        <p:grpSpPr>
          <a:xfrm>
            <a:off x="6472095" y="2674881"/>
            <a:ext cx="4952651" cy="2391106"/>
            <a:chOff x="6232631" y="2622328"/>
            <a:chExt cx="5192110" cy="25067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5A60DE-F74D-401F-B0FA-FF3175D1D9D4}"/>
                </a:ext>
              </a:extLst>
            </p:cNvPr>
            <p:cNvSpPr/>
            <p:nvPr/>
          </p:nvSpPr>
          <p:spPr>
            <a:xfrm>
              <a:off x="6232631" y="3474980"/>
              <a:ext cx="2322786" cy="8092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In-Flight Experience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343791F-6B9E-4A7D-87C8-C72C70EDC1D5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555417" y="3079529"/>
              <a:ext cx="546538" cy="800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B92CDA-57FA-47DB-A572-CC6EE04F6A7B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555417" y="3879628"/>
              <a:ext cx="5465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C9B380-757F-4D74-9E61-4E52AF6D1CD6}"/>
                </a:ext>
              </a:extLst>
            </p:cNvPr>
            <p:cNvCxnSpPr>
              <a:cxnSpLocks/>
              <a:stCxn id="4" idx="3"/>
              <a:endCxn id="13" idx="1"/>
            </p:cNvCxnSpPr>
            <p:nvPr/>
          </p:nvCxnSpPr>
          <p:spPr>
            <a:xfrm>
              <a:off x="8555417" y="3879629"/>
              <a:ext cx="546538" cy="844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18896B-CEF9-4A61-B55A-2F3A2E08A6BC}"/>
                </a:ext>
              </a:extLst>
            </p:cNvPr>
            <p:cNvSpPr/>
            <p:nvPr/>
          </p:nvSpPr>
          <p:spPr>
            <a:xfrm>
              <a:off x="9101955" y="2622328"/>
              <a:ext cx="2322786" cy="80929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Cabin crew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D85D30-36F6-4D1B-B8BF-B69F6B9D6700}"/>
                </a:ext>
              </a:extLst>
            </p:cNvPr>
            <p:cNvSpPr/>
            <p:nvPr/>
          </p:nvSpPr>
          <p:spPr>
            <a:xfrm>
              <a:off x="9101955" y="3471037"/>
              <a:ext cx="2322786" cy="80929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Entertainment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922BEE-9A65-429F-8AB7-1D4E42B50A50}"/>
                </a:ext>
              </a:extLst>
            </p:cNvPr>
            <p:cNvSpPr/>
            <p:nvPr/>
          </p:nvSpPr>
          <p:spPr>
            <a:xfrm>
              <a:off x="9101955" y="4319746"/>
              <a:ext cx="2322786" cy="8092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Meals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4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Topic Modelling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60658C3-C41E-45CD-AC42-5BF76E8F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79" y="1728605"/>
            <a:ext cx="2691745" cy="1514107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A555AB3E-9007-4393-B9CC-EF2521F4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345" y="3277051"/>
            <a:ext cx="3083811" cy="1307268"/>
          </a:xfrm>
          <a:prstGeom prst="rect">
            <a:avLst/>
          </a:prstGeom>
        </p:spPr>
      </p:pic>
      <p:pic>
        <p:nvPicPr>
          <p:cNvPr id="7" name="Picture 6" descr="A sign lit up at night&#10;&#10;Description automatically generated">
            <a:extLst>
              <a:ext uri="{FF2B5EF4-FFF2-40B4-BE49-F238E27FC236}">
                <a16:creationId xmlns:a16="http://schemas.microsoft.com/office/drawing/2014/main" id="{B7A674D6-A96A-4671-B3D0-0116E21C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45" y="5121135"/>
            <a:ext cx="3083811" cy="10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47E209D-1508-48F9-BBBD-A7788748E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/>
          <a:lstStyle/>
          <a:p>
            <a:r>
              <a:rPr lang="en-US" dirty="0"/>
              <a:t>End of Presentation</a:t>
            </a:r>
          </a:p>
        </p:txBody>
      </p:sp>
      <p:pic>
        <p:nvPicPr>
          <p:cNvPr id="3" name="Picture Placeholder 2" descr="A picture containing indoor, sitting, car, luggage&#10;&#10;Description automatically generated">
            <a:extLst>
              <a:ext uri="{FF2B5EF4-FFF2-40B4-BE49-F238E27FC236}">
                <a16:creationId xmlns:a16="http://schemas.microsoft.com/office/drawing/2014/main" id="{CE2200AF-7879-4095-BC05-6D5CDA273C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8623" b="8623"/>
          <a:stretch>
            <a:fillRect/>
          </a:stretch>
        </p:blipFill>
        <p:spPr>
          <a:xfrm>
            <a:off x="6743700" y="0"/>
            <a:ext cx="5448300" cy="6858000"/>
          </a:xfr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F293809F-C172-4273-ACEE-77D977989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/>
          <a:p>
            <a:r>
              <a:rPr lang="en-US" dirty="0"/>
              <a:t>Any questions?</a:t>
            </a:r>
          </a:p>
          <a:p>
            <a:r>
              <a:rPr lang="en-US" dirty="0"/>
              <a:t>- Gabriel -</a:t>
            </a:r>
          </a:p>
        </p:txBody>
      </p:sp>
    </p:spTree>
    <p:extLst>
      <p:ext uri="{BB962C8B-B14F-4D97-AF65-F5344CB8AC3E}">
        <p14:creationId xmlns:p14="http://schemas.microsoft.com/office/powerpoint/2010/main" val="14553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4561D-A5C6-4070-A77A-ED117857A2DD}"/>
              </a:ext>
            </a:extLst>
          </p:cNvPr>
          <p:cNvSpPr txBox="1"/>
          <p:nvPr/>
        </p:nvSpPr>
        <p:spPr>
          <a:xfrm>
            <a:off x="830317" y="2801323"/>
            <a:ext cx="6579476" cy="2355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Airlines deal with large volumes of unstructured text every day. </a:t>
            </a:r>
            <a:r>
              <a:rPr lang="en-SG" sz="2000" dirty="0"/>
              <a:t> How can airline leverage on topic modelling to </a:t>
            </a:r>
            <a:r>
              <a:rPr lang="en-SG" sz="2000" b="1" dirty="0"/>
              <a:t>automatically</a:t>
            </a:r>
            <a:r>
              <a:rPr lang="en-SG" sz="2000" dirty="0"/>
              <a:t> segregate text reviews into respective topic (department) so that respective departments can execute next call to action in a timely manner?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EBD4A1-2DF2-401E-A277-6789A6DC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17" y="2315627"/>
            <a:ext cx="1228983" cy="1228983"/>
          </a:xfrm>
          <a:prstGeom prst="rect">
            <a:avLst/>
          </a:prstGeom>
        </p:spPr>
      </p:pic>
      <p:pic>
        <p:nvPicPr>
          <p:cNvPr id="16" name="Picture 15" descr="A picture containing drawing, device&#10;&#10;Description automatically generated">
            <a:extLst>
              <a:ext uri="{FF2B5EF4-FFF2-40B4-BE49-F238E27FC236}">
                <a16:creationId xmlns:a16="http://schemas.microsoft.com/office/drawing/2014/main" id="{3EFE24B3-7CBF-40DA-827D-27318061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312" y="2274228"/>
            <a:ext cx="1317371" cy="1317371"/>
          </a:xfrm>
          <a:prstGeom prst="rect">
            <a:avLst/>
          </a:prstGeom>
        </p:spPr>
      </p:pic>
      <p:pic>
        <p:nvPicPr>
          <p:cNvPr id="18" name="Picture 17" descr="A picture containing drawing, sign&#10;&#10;Description automatically generated">
            <a:extLst>
              <a:ext uri="{FF2B5EF4-FFF2-40B4-BE49-F238E27FC236}">
                <a16:creationId xmlns:a16="http://schemas.microsoft.com/office/drawing/2014/main" id="{3C0806EB-737C-41DB-92DD-186E16985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525" y="5176026"/>
            <a:ext cx="3293366" cy="666906"/>
          </a:xfrm>
          <a:prstGeom prst="rect">
            <a:avLst/>
          </a:prstGeom>
        </p:spPr>
      </p:pic>
      <p:pic>
        <p:nvPicPr>
          <p:cNvPr id="22" name="Picture 21" descr="A picture containing building, drawing, table&#10;&#10;Description automatically generated">
            <a:extLst>
              <a:ext uri="{FF2B5EF4-FFF2-40B4-BE49-F238E27FC236}">
                <a16:creationId xmlns:a16="http://schemas.microsoft.com/office/drawing/2014/main" id="{77400B8D-320E-4649-B898-A822C1BBF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756" y="3898655"/>
            <a:ext cx="1427186" cy="10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68DBC9-4DF5-4CBA-8B86-5C34382D9BB1}"/>
              </a:ext>
            </a:extLst>
          </p:cNvPr>
          <p:cNvGrpSpPr/>
          <p:nvPr/>
        </p:nvGrpSpPr>
        <p:grpSpPr>
          <a:xfrm>
            <a:off x="5833894" y="2398796"/>
            <a:ext cx="5498183" cy="1593317"/>
            <a:chOff x="4361793" y="2011874"/>
            <a:chExt cx="6999889" cy="202849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A1931ED8-2769-4A01-8E3F-4D9A6EFE95D7}"/>
                </a:ext>
              </a:extLst>
            </p:cNvPr>
            <p:cNvSpPr/>
            <p:nvPr/>
          </p:nvSpPr>
          <p:spPr>
            <a:xfrm>
              <a:off x="4555751" y="2981734"/>
              <a:ext cx="1308537" cy="170812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" name="Graphic 6" descr="Call center">
              <a:extLst>
                <a:ext uri="{FF2B5EF4-FFF2-40B4-BE49-F238E27FC236}">
                  <a16:creationId xmlns:a16="http://schemas.microsoft.com/office/drawing/2014/main" id="{53874C5D-5FE1-4781-A643-2B958DE76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31072" y="2581995"/>
              <a:ext cx="914400" cy="91440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9F08FDF-7B94-43D0-B2A3-55B36CDF51AD}"/>
                </a:ext>
              </a:extLst>
            </p:cNvPr>
            <p:cNvSpPr/>
            <p:nvPr/>
          </p:nvSpPr>
          <p:spPr>
            <a:xfrm>
              <a:off x="7512560" y="2981734"/>
              <a:ext cx="1200514" cy="170812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9EB5C0-FC11-47AE-9F04-9A3DC9732D64}"/>
                </a:ext>
              </a:extLst>
            </p:cNvPr>
            <p:cNvSpPr/>
            <p:nvPr/>
          </p:nvSpPr>
          <p:spPr>
            <a:xfrm>
              <a:off x="9070427" y="2633388"/>
              <a:ext cx="1770776" cy="7326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/>
                <a:t>Departments</a:t>
              </a:r>
              <a:endParaRPr lang="en-SG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F81777-3CFE-43A5-A818-C7804D085561}"/>
                </a:ext>
              </a:extLst>
            </p:cNvPr>
            <p:cNvSpPr/>
            <p:nvPr/>
          </p:nvSpPr>
          <p:spPr>
            <a:xfrm>
              <a:off x="4361793" y="2011874"/>
              <a:ext cx="6999889" cy="2028496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6E76C-64CB-48CC-A1FA-A74A1EBC3BBF}"/>
              </a:ext>
            </a:extLst>
          </p:cNvPr>
          <p:cNvGrpSpPr/>
          <p:nvPr/>
        </p:nvGrpSpPr>
        <p:grpSpPr>
          <a:xfrm>
            <a:off x="5833894" y="4224243"/>
            <a:ext cx="5498183" cy="1593317"/>
            <a:chOff x="4361792" y="4220545"/>
            <a:chExt cx="6999889" cy="202849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71BD64D0-4BAA-4692-9A36-B7380949FEE9}"/>
                </a:ext>
              </a:extLst>
            </p:cNvPr>
            <p:cNvSpPr/>
            <p:nvPr/>
          </p:nvSpPr>
          <p:spPr>
            <a:xfrm>
              <a:off x="4555751" y="5083764"/>
              <a:ext cx="1334813" cy="170812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5BB5BD9-CBB0-4858-B43C-50391A573933}"/>
                </a:ext>
              </a:extLst>
            </p:cNvPr>
            <p:cNvSpPr/>
            <p:nvPr/>
          </p:nvSpPr>
          <p:spPr>
            <a:xfrm>
              <a:off x="6389217" y="4783061"/>
              <a:ext cx="1770776" cy="7326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/>
                <a:t>Departments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654777-875C-4B0A-A489-1B63EB71A59A}"/>
                </a:ext>
              </a:extLst>
            </p:cNvPr>
            <p:cNvSpPr/>
            <p:nvPr/>
          </p:nvSpPr>
          <p:spPr>
            <a:xfrm>
              <a:off x="4361792" y="4220545"/>
              <a:ext cx="6999889" cy="2028496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164B2E-6B71-4105-8124-90CB5E8C0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08" y="2886056"/>
            <a:ext cx="4353210" cy="3371558"/>
          </a:xfrm>
          <a:prstGeom prst="rect">
            <a:avLst/>
          </a:prstGeom>
        </p:spPr>
      </p:pic>
      <p:pic>
        <p:nvPicPr>
          <p:cNvPr id="14" name="Picture 13" descr="A picture containing drawing, sign&#10;&#10;Description automatically generated">
            <a:extLst>
              <a:ext uri="{FF2B5EF4-FFF2-40B4-BE49-F238E27FC236}">
                <a16:creationId xmlns:a16="http://schemas.microsoft.com/office/drawing/2014/main" id="{72FBF6BE-B766-493E-A223-3F14144AC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024594"/>
            <a:ext cx="3695821" cy="7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7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018" y="1958426"/>
            <a:ext cx="5969880" cy="2560320"/>
          </a:xfrm>
        </p:spPr>
        <p:txBody>
          <a:bodyPr>
            <a:normAutofit/>
          </a:bodyPr>
          <a:lstStyle/>
          <a:p>
            <a:r>
              <a:rPr lang="en-US" sz="3600" dirty="0"/>
              <a:t>Exploratory Data Analysis</a:t>
            </a:r>
          </a:p>
        </p:txBody>
      </p:sp>
      <p:pic>
        <p:nvPicPr>
          <p:cNvPr id="7" name="Picture Placeholder 6" descr="A large passenger jet sitting on top of an airport tarmac&#10;&#10;Description automatically generated">
            <a:extLst>
              <a:ext uri="{FF2B5EF4-FFF2-40B4-BE49-F238E27FC236}">
                <a16:creationId xmlns:a16="http://schemas.microsoft.com/office/drawing/2014/main" id="{4929A0B3-6B4F-473C-B1A0-2A50BC12B7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797" b="27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515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Overall Rating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9E9C535-ED91-4A4D-B83A-E1CFAF228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253521"/>
              </p:ext>
            </p:extLst>
          </p:nvPr>
        </p:nvGraphicFramePr>
        <p:xfrm>
          <a:off x="5690586" y="2024109"/>
          <a:ext cx="5841508" cy="4243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269C59C-0F1D-4B46-B53E-A69A9C66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9906" y="1818290"/>
            <a:ext cx="4719143" cy="4343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overall ratings is a sentiment of how the user perceived the overall quality in terms of service and attitude of the respective airlines.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observed that there’s a drastic drop in overall ratings since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More reviews that needs to be addressed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CF97B7-4194-46C0-A54C-5E5DB68FF916}"/>
              </a:ext>
            </a:extLst>
          </p:cNvPr>
          <p:cNvCxnSpPr>
            <a:cxnSpLocks/>
          </p:cNvCxnSpPr>
          <p:nvPr/>
        </p:nvCxnSpPr>
        <p:spPr>
          <a:xfrm>
            <a:off x="7791450" y="2771775"/>
            <a:ext cx="0" cy="31908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Overall Rating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9E9C535-ED91-4A4D-B83A-E1CFAF228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111839"/>
              </p:ext>
            </p:extLst>
          </p:nvPr>
        </p:nvGraphicFramePr>
        <p:xfrm>
          <a:off x="5690586" y="2024109"/>
          <a:ext cx="5841508" cy="4243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269C59C-0F1D-4B46-B53E-A69A9C66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9906" y="1924237"/>
            <a:ext cx="4321997" cy="4343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Singapore airline is ranked one of the top airlines in the world.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However according to the charts, it shows that the mean overall rating has dropped from a high score of 8 in 2013 to a score of less than 6 in 2020.</a:t>
            </a:r>
          </a:p>
        </p:txBody>
      </p:sp>
    </p:spTree>
    <p:extLst>
      <p:ext uri="{BB962C8B-B14F-4D97-AF65-F5344CB8AC3E}">
        <p14:creationId xmlns:p14="http://schemas.microsoft.com/office/powerpoint/2010/main" val="4992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Overall Rating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9E9C535-ED91-4A4D-B83A-E1CFAF228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31627"/>
              </p:ext>
            </p:extLst>
          </p:nvPr>
        </p:nvGraphicFramePr>
        <p:xfrm>
          <a:off x="5690586" y="2024109"/>
          <a:ext cx="5841508" cy="4243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269C59C-0F1D-4B46-B53E-A69A9C66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828" y="1828800"/>
            <a:ext cx="4025462" cy="4343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 All Nippon Airways showed otherwise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 have been actively bringing new technological innovations to improve efficiency</a:t>
            </a:r>
          </a:p>
        </p:txBody>
      </p:sp>
    </p:spTree>
    <p:extLst>
      <p:ext uri="{BB962C8B-B14F-4D97-AF65-F5344CB8AC3E}">
        <p14:creationId xmlns:p14="http://schemas.microsoft.com/office/powerpoint/2010/main" val="2982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7297" y="1873584"/>
            <a:ext cx="3735726" cy="2560320"/>
          </a:xfrm>
        </p:spPr>
        <p:txBody>
          <a:bodyPr>
            <a:normAutofit/>
          </a:bodyPr>
          <a:lstStyle/>
          <a:p>
            <a:r>
              <a:rPr lang="en-US" sz="3600" dirty="0"/>
              <a:t>Topic Modelling</a:t>
            </a:r>
          </a:p>
        </p:txBody>
      </p:sp>
      <p:pic>
        <p:nvPicPr>
          <p:cNvPr id="6" name="Picture Placeholder 5" descr="A picture containing outdoor, object, snow, plane&#10;&#10;Description automatically generated">
            <a:extLst>
              <a:ext uri="{FF2B5EF4-FFF2-40B4-BE49-F238E27FC236}">
                <a16:creationId xmlns:a16="http://schemas.microsoft.com/office/drawing/2014/main" id="{CFA4044F-C0DD-4A3F-89A0-BA6E51DAB3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797" b="2797"/>
          <a:stretch>
            <a:fillRect/>
          </a:stretch>
        </p:blipFill>
        <p:spPr>
          <a:xfrm>
            <a:off x="6743703" y="0"/>
            <a:ext cx="5448297" cy="6858000"/>
          </a:xfrm>
        </p:spPr>
      </p:pic>
    </p:spTree>
    <p:extLst>
      <p:ext uri="{BB962C8B-B14F-4D97-AF65-F5344CB8AC3E}">
        <p14:creationId xmlns:p14="http://schemas.microsoft.com/office/powerpoint/2010/main" val="8940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800</Words>
  <Application>Microsoft Office PowerPoint</Application>
  <PresentationFormat>Widescreen</PresentationFormat>
  <Paragraphs>143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 Antiqua</vt:lpstr>
      <vt:lpstr>Calibri</vt:lpstr>
      <vt:lpstr>Segoe UI Historic</vt:lpstr>
      <vt:lpstr>Sales Direction 16X9</vt:lpstr>
      <vt:lpstr>Airline Topic Labelling</vt:lpstr>
      <vt:lpstr>Scope</vt:lpstr>
      <vt:lpstr>Problem Statement</vt:lpstr>
      <vt:lpstr>Problem Statement</vt:lpstr>
      <vt:lpstr>Exploratory Data Analysis</vt:lpstr>
      <vt:lpstr>Mean Overall Rating</vt:lpstr>
      <vt:lpstr>Mean Overall Rating</vt:lpstr>
      <vt:lpstr>Mean Overall Rating</vt:lpstr>
      <vt:lpstr>Topic Modelling</vt:lpstr>
      <vt:lpstr>Process</vt:lpstr>
      <vt:lpstr>Scoring Method</vt:lpstr>
      <vt:lpstr>Word Labels</vt:lpstr>
      <vt:lpstr>Word Labels</vt:lpstr>
      <vt:lpstr>Text Classification</vt:lpstr>
      <vt:lpstr>Process</vt:lpstr>
      <vt:lpstr>Modelling</vt:lpstr>
      <vt:lpstr>Prototype</vt:lpstr>
      <vt:lpstr>Conclusion</vt:lpstr>
      <vt:lpstr>Considerations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Topic Labelling</dc:title>
  <dc:creator>3388</dc:creator>
  <cp:lastModifiedBy>3388</cp:lastModifiedBy>
  <cp:revision>81</cp:revision>
  <dcterms:created xsi:type="dcterms:W3CDTF">2020-06-26T02:33:41Z</dcterms:created>
  <dcterms:modified xsi:type="dcterms:W3CDTF">2020-06-29T07:14:24Z</dcterms:modified>
</cp:coreProperties>
</file>